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0" r:id="rId6"/>
    <p:sldId id="271" r:id="rId7"/>
    <p:sldId id="261" r:id="rId8"/>
    <p:sldId id="262" r:id="rId9"/>
    <p:sldId id="263" r:id="rId10"/>
    <p:sldId id="264" r:id="rId11"/>
    <p:sldId id="270" r:id="rId12"/>
    <p:sldId id="265" r:id="rId13"/>
    <p:sldId id="266" r:id="rId14"/>
    <p:sldId id="267" r:id="rId15"/>
    <p:sldId id="268"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02"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5F3930-0248-4471-A9AC-FA68DEA0EDFF}" type="datetimeFigureOut">
              <a:rPr lang="en-US" smtClean="0"/>
              <a:t>6/24/2018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37E395-CE33-4879-956F-2CFED5A4D3FE}" type="slidenum">
              <a:rPr lang="en-US" smtClean="0"/>
              <a:t>‹#›</a:t>
            </a:fld>
            <a:endParaRPr lang="en-US"/>
          </a:p>
        </p:txBody>
      </p:sp>
    </p:spTree>
    <p:extLst>
      <p:ext uri="{BB962C8B-B14F-4D97-AF65-F5344CB8AC3E}">
        <p14:creationId xmlns:p14="http://schemas.microsoft.com/office/powerpoint/2010/main" val="3233416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GDP of Indonesia is estimated at US $1.074 trillion with a per capita of US $4116. The country has a mixed economy containing both the private sector and the government taking vital roles in its growth. The biggest economy in the Southeast Asia and is a member of the G20 and the 16th largest economy by nominal GDP. The population living below the poverty line accounts for 10.8% and the unemployment rate is at 5.5%. The country has well developed infrastructure which makes it vital for economic integration.  </a:t>
            </a:r>
          </a:p>
          <a:p>
            <a:endParaRPr lang="en-US" dirty="0"/>
          </a:p>
        </p:txBody>
      </p:sp>
      <p:sp>
        <p:nvSpPr>
          <p:cNvPr id="4" name="Slide Number Placeholder 3"/>
          <p:cNvSpPr>
            <a:spLocks noGrp="1"/>
          </p:cNvSpPr>
          <p:nvPr>
            <p:ph type="sldNum" sz="quarter" idx="10"/>
          </p:nvPr>
        </p:nvSpPr>
        <p:spPr/>
        <p:txBody>
          <a:bodyPr/>
          <a:lstStyle/>
          <a:p>
            <a:fld id="{0D37E395-CE33-4879-956F-2CFED5A4D3FE}" type="slidenum">
              <a:rPr lang="en-US" smtClean="0"/>
              <a:t>2</a:t>
            </a:fld>
            <a:endParaRPr lang="en-US"/>
          </a:p>
        </p:txBody>
      </p:sp>
    </p:spTree>
    <p:extLst>
      <p:ext uri="{BB962C8B-B14F-4D97-AF65-F5344CB8AC3E}">
        <p14:creationId xmlns:p14="http://schemas.microsoft.com/office/powerpoint/2010/main" val="2724553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Services sector is the largest representing 43.3% of the national GDP followed by manufacturing sector that has 42.9 percent by 2016. Automobile industry in Indonesia ranks at number 18 worldwide with production of 12 billion packs last year. Energy sector are among the sectors with business opportunities in the country as it produces 2.5 p0ercent of the global natural gas.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D37E395-CE33-4879-956F-2CFED5A4D3FE}" type="slidenum">
              <a:rPr lang="en-US" smtClean="0"/>
              <a:t>3</a:t>
            </a:fld>
            <a:endParaRPr lang="en-US"/>
          </a:p>
        </p:txBody>
      </p:sp>
    </p:spTree>
    <p:extLst>
      <p:ext uri="{BB962C8B-B14F-4D97-AF65-F5344CB8AC3E}">
        <p14:creationId xmlns:p14="http://schemas.microsoft.com/office/powerpoint/2010/main" val="2545306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Depending on the type of business a company is yet to carry in Indonesia, there various factors that make it a suitable country for trade. Factors such as labor force, is considered to be very efficient for the production since the workforce is at 127 million with 50 percent being in the formal industry. Infrastructure in the country has been advancing and this makes it possible for the business of various industries to move on smoothly. The political and economic conditions of the country are favorable for businesses in the country and there is great confidence by citizens on the government. Additionally, there are several overseas businesses in the country due to the advancement in the science and technology in the country that has allowed R&amp;D.  on the firms that dwell on the shrimp business for example, the country has a plentiful natural resources that allow easy expansion of their business into the country.    </a:t>
            </a:r>
          </a:p>
          <a:p>
            <a:endParaRPr lang="en-US" dirty="0"/>
          </a:p>
        </p:txBody>
      </p:sp>
      <p:sp>
        <p:nvSpPr>
          <p:cNvPr id="4" name="Slide Number Placeholder 3"/>
          <p:cNvSpPr>
            <a:spLocks noGrp="1"/>
          </p:cNvSpPr>
          <p:nvPr>
            <p:ph type="sldNum" sz="quarter" idx="10"/>
          </p:nvPr>
        </p:nvSpPr>
        <p:spPr/>
        <p:txBody>
          <a:bodyPr/>
          <a:lstStyle/>
          <a:p>
            <a:fld id="{0D37E395-CE33-4879-956F-2CFED5A4D3FE}" type="slidenum">
              <a:rPr lang="en-US" smtClean="0"/>
              <a:t>5</a:t>
            </a:fld>
            <a:endParaRPr lang="en-US"/>
          </a:p>
        </p:txBody>
      </p:sp>
    </p:spTree>
    <p:extLst>
      <p:ext uri="{BB962C8B-B14F-4D97-AF65-F5344CB8AC3E}">
        <p14:creationId xmlns:p14="http://schemas.microsoft.com/office/powerpoint/2010/main" val="2114208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Being an economy that is developing very fast, the Indonesia has better firm strategy in several industries. Though the country is not so much into technology but the overall basis is that they are developing well their technology. Free entry and exit into industries such as construction makes it highly competitive. The increased competition makes the industry more perfect for export and entrance of new firms. As a result there is high capital investment.</a:t>
            </a:r>
          </a:p>
          <a:p>
            <a:endParaRPr lang="en-US" dirty="0"/>
          </a:p>
        </p:txBody>
      </p:sp>
      <p:sp>
        <p:nvSpPr>
          <p:cNvPr id="4" name="Slide Number Placeholder 3"/>
          <p:cNvSpPr>
            <a:spLocks noGrp="1"/>
          </p:cNvSpPr>
          <p:nvPr>
            <p:ph type="sldNum" sz="quarter" idx="10"/>
          </p:nvPr>
        </p:nvSpPr>
        <p:spPr/>
        <p:txBody>
          <a:bodyPr/>
          <a:lstStyle/>
          <a:p>
            <a:fld id="{0D37E395-CE33-4879-956F-2CFED5A4D3FE}" type="slidenum">
              <a:rPr lang="en-US" smtClean="0"/>
              <a:t>6</a:t>
            </a:fld>
            <a:endParaRPr lang="en-US"/>
          </a:p>
        </p:txBody>
      </p:sp>
    </p:spTree>
    <p:extLst>
      <p:ext uri="{BB962C8B-B14F-4D97-AF65-F5344CB8AC3E}">
        <p14:creationId xmlns:p14="http://schemas.microsoft.com/office/powerpoint/2010/main" val="743541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With the increasing per capita consumption on various goods in the country, there is opportunity for business since the demand for goods has also been on the rise since the middle income class is also growing. There is a controlled and stable inflation at 3 percent in the past three years. With the 127 million people in the workforce, there has been a growing purchasing power. In fact, Indonesia is a dynamic and open society for global market.  </a:t>
            </a:r>
          </a:p>
          <a:p>
            <a:endParaRPr lang="en-US" dirty="0"/>
          </a:p>
        </p:txBody>
      </p:sp>
      <p:sp>
        <p:nvSpPr>
          <p:cNvPr id="4" name="Slide Number Placeholder 3"/>
          <p:cNvSpPr>
            <a:spLocks noGrp="1"/>
          </p:cNvSpPr>
          <p:nvPr>
            <p:ph type="sldNum" sz="quarter" idx="10"/>
          </p:nvPr>
        </p:nvSpPr>
        <p:spPr/>
        <p:txBody>
          <a:bodyPr/>
          <a:lstStyle/>
          <a:p>
            <a:fld id="{0D37E395-CE33-4879-956F-2CFED5A4D3FE}" type="slidenum">
              <a:rPr lang="en-US" smtClean="0"/>
              <a:t>7</a:t>
            </a:fld>
            <a:endParaRPr lang="en-US"/>
          </a:p>
        </p:txBody>
      </p:sp>
    </p:spTree>
    <p:extLst>
      <p:ext uri="{BB962C8B-B14F-4D97-AF65-F5344CB8AC3E}">
        <p14:creationId xmlns:p14="http://schemas.microsoft.com/office/powerpoint/2010/main" val="3800141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are many related industries in Indonesia that are complete and help each other in the business to ensure there is enough supply to the consumers. The supporting industries in some businesses are considered inadequate creating low competition in those industries. In industries like shrimp, there has been lack of related industries hence they use exports </a:t>
            </a:r>
          </a:p>
          <a:p>
            <a:endParaRPr lang="en-US" dirty="0"/>
          </a:p>
        </p:txBody>
      </p:sp>
      <p:sp>
        <p:nvSpPr>
          <p:cNvPr id="4" name="Slide Number Placeholder 3"/>
          <p:cNvSpPr>
            <a:spLocks noGrp="1"/>
          </p:cNvSpPr>
          <p:nvPr>
            <p:ph type="sldNum" sz="quarter" idx="10"/>
          </p:nvPr>
        </p:nvSpPr>
        <p:spPr/>
        <p:txBody>
          <a:bodyPr/>
          <a:lstStyle/>
          <a:p>
            <a:fld id="{0D37E395-CE33-4879-956F-2CFED5A4D3FE}" type="slidenum">
              <a:rPr lang="en-US" smtClean="0"/>
              <a:t>8</a:t>
            </a:fld>
            <a:endParaRPr lang="en-US"/>
          </a:p>
        </p:txBody>
      </p:sp>
    </p:spTree>
    <p:extLst>
      <p:ext uri="{BB962C8B-B14F-4D97-AF65-F5344CB8AC3E}">
        <p14:creationId xmlns:p14="http://schemas.microsoft.com/office/powerpoint/2010/main" val="3301379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Indonesia is a multilingual, multicultural and a multiethnic country that are influenced by multitude of religions. There are favorable policies that support environmental conservation and a good business environment that is open to innovation and technologies. The culture also focuses on development of industries.  </a:t>
            </a:r>
          </a:p>
          <a:p>
            <a:endParaRPr lang="en-US" dirty="0"/>
          </a:p>
        </p:txBody>
      </p:sp>
      <p:sp>
        <p:nvSpPr>
          <p:cNvPr id="4" name="Slide Number Placeholder 3"/>
          <p:cNvSpPr>
            <a:spLocks noGrp="1"/>
          </p:cNvSpPr>
          <p:nvPr>
            <p:ph type="sldNum" sz="quarter" idx="10"/>
          </p:nvPr>
        </p:nvSpPr>
        <p:spPr/>
        <p:txBody>
          <a:bodyPr/>
          <a:lstStyle/>
          <a:p>
            <a:fld id="{0D37E395-CE33-4879-956F-2CFED5A4D3FE}" type="slidenum">
              <a:rPr lang="en-US" smtClean="0"/>
              <a:t>9</a:t>
            </a:fld>
            <a:endParaRPr lang="en-US"/>
          </a:p>
        </p:txBody>
      </p:sp>
    </p:spTree>
    <p:extLst>
      <p:ext uri="{BB962C8B-B14F-4D97-AF65-F5344CB8AC3E}">
        <p14:creationId xmlns:p14="http://schemas.microsoft.com/office/powerpoint/2010/main" val="2748630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Existence of several natural resources that have high potential of being developed. Great possibility in market of 250 million residents in Indonesia with great purchasing ability.  Supporting of infrastructure development by the US in the country is a great benefit to the country. Additionally, there is an increasing demand as supportable market segments with an unsaturated market.</a:t>
            </a:r>
          </a:p>
          <a:p>
            <a:endParaRPr lang="en-US" dirty="0"/>
          </a:p>
        </p:txBody>
      </p:sp>
      <p:sp>
        <p:nvSpPr>
          <p:cNvPr id="4" name="Slide Number Placeholder 3"/>
          <p:cNvSpPr>
            <a:spLocks noGrp="1"/>
          </p:cNvSpPr>
          <p:nvPr>
            <p:ph type="sldNum" sz="quarter" idx="10"/>
          </p:nvPr>
        </p:nvSpPr>
        <p:spPr/>
        <p:txBody>
          <a:bodyPr/>
          <a:lstStyle/>
          <a:p>
            <a:fld id="{0D37E395-CE33-4879-956F-2CFED5A4D3FE}" type="slidenum">
              <a:rPr lang="en-US" smtClean="0"/>
              <a:t>10</a:t>
            </a:fld>
            <a:endParaRPr lang="en-US"/>
          </a:p>
        </p:txBody>
      </p:sp>
    </p:spTree>
    <p:extLst>
      <p:ext uri="{BB962C8B-B14F-4D97-AF65-F5344CB8AC3E}">
        <p14:creationId xmlns:p14="http://schemas.microsoft.com/office/powerpoint/2010/main" val="3405961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exists high competition in these sectors as there are several industries that need to serve the consumers as a company must go an extra mile to gain a competitive advantage. There is a low score in infrastructure that has dragged the expansion of some industries. The inadequacy in the supporting industries creates low competition in the markets.  </a:t>
            </a:r>
          </a:p>
          <a:p>
            <a:endParaRPr lang="en-US" dirty="0"/>
          </a:p>
        </p:txBody>
      </p:sp>
      <p:sp>
        <p:nvSpPr>
          <p:cNvPr id="4" name="Slide Number Placeholder 3"/>
          <p:cNvSpPr>
            <a:spLocks noGrp="1"/>
          </p:cNvSpPr>
          <p:nvPr>
            <p:ph type="sldNum" sz="quarter" idx="10"/>
          </p:nvPr>
        </p:nvSpPr>
        <p:spPr/>
        <p:txBody>
          <a:bodyPr/>
          <a:lstStyle/>
          <a:p>
            <a:fld id="{0D37E395-CE33-4879-956F-2CFED5A4D3FE}" type="slidenum">
              <a:rPr lang="en-US" smtClean="0"/>
              <a:t>12</a:t>
            </a:fld>
            <a:endParaRPr lang="en-US"/>
          </a:p>
        </p:txBody>
      </p:sp>
    </p:spTree>
    <p:extLst>
      <p:ext uri="{BB962C8B-B14F-4D97-AF65-F5344CB8AC3E}">
        <p14:creationId xmlns:p14="http://schemas.microsoft.com/office/powerpoint/2010/main" val="402649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Compatibility is important for any international firm and considering cultural compatibility creates a good business environment. The business environment is suitable right from political to technological environment. Theses offer favorable business conditions.</a:t>
            </a:r>
          </a:p>
          <a:p>
            <a:endParaRPr lang="en-US" dirty="0"/>
          </a:p>
        </p:txBody>
      </p:sp>
      <p:sp>
        <p:nvSpPr>
          <p:cNvPr id="4" name="Slide Number Placeholder 3"/>
          <p:cNvSpPr>
            <a:spLocks noGrp="1"/>
          </p:cNvSpPr>
          <p:nvPr>
            <p:ph type="sldNum" sz="quarter" idx="10"/>
          </p:nvPr>
        </p:nvSpPr>
        <p:spPr/>
        <p:txBody>
          <a:bodyPr/>
          <a:lstStyle/>
          <a:p>
            <a:fld id="{0D37E395-CE33-4879-956F-2CFED5A4D3FE}" type="slidenum">
              <a:rPr lang="en-US" smtClean="0"/>
              <a:t>13</a:t>
            </a:fld>
            <a:endParaRPr lang="en-US"/>
          </a:p>
        </p:txBody>
      </p:sp>
    </p:spTree>
    <p:extLst>
      <p:ext uri="{BB962C8B-B14F-4D97-AF65-F5344CB8AC3E}">
        <p14:creationId xmlns:p14="http://schemas.microsoft.com/office/powerpoint/2010/main" val="472964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is a good organization and labor laws that guide employment of individuals. Different states have different minimum wages Jakarta for instance pays a minimum wage of US $252. There is a rising salary increment meaning that there is no cheap labor in the industry. The labor qualities in the country depend on the previous experiences and skills, and networking though the labor ethics are not up to standard but there has been a great improvement. </a:t>
            </a:r>
          </a:p>
          <a:p>
            <a:endParaRPr lang="en-US" dirty="0"/>
          </a:p>
        </p:txBody>
      </p:sp>
      <p:sp>
        <p:nvSpPr>
          <p:cNvPr id="4" name="Slide Number Placeholder 3"/>
          <p:cNvSpPr>
            <a:spLocks noGrp="1"/>
          </p:cNvSpPr>
          <p:nvPr>
            <p:ph type="sldNum" sz="quarter" idx="10"/>
          </p:nvPr>
        </p:nvSpPr>
        <p:spPr/>
        <p:txBody>
          <a:bodyPr/>
          <a:lstStyle/>
          <a:p>
            <a:fld id="{0D37E395-CE33-4879-956F-2CFED5A4D3FE}" type="slidenum">
              <a:rPr lang="en-US" smtClean="0"/>
              <a:t>14</a:t>
            </a:fld>
            <a:endParaRPr lang="en-US"/>
          </a:p>
        </p:txBody>
      </p:sp>
    </p:spTree>
    <p:extLst>
      <p:ext uri="{BB962C8B-B14F-4D97-AF65-F5344CB8AC3E}">
        <p14:creationId xmlns:p14="http://schemas.microsoft.com/office/powerpoint/2010/main" val="694941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general, Indonesia is becoming a top country among the </a:t>
            </a:r>
            <a:r>
              <a:rPr lang="en-US" sz="1200" kern="1200" dirty="0" err="1" smtClean="0">
                <a:solidFill>
                  <a:schemeClr val="tx1"/>
                </a:solidFill>
                <a:effectLst/>
                <a:latin typeface="+mn-lt"/>
                <a:ea typeface="+mn-ea"/>
                <a:cs typeface="+mn-cs"/>
              </a:rPr>
              <a:t>Bric</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Mitsk</a:t>
            </a:r>
            <a:r>
              <a:rPr lang="en-US" sz="1200" kern="1200" dirty="0" smtClean="0">
                <a:solidFill>
                  <a:schemeClr val="tx1"/>
                </a:solidFill>
                <a:effectLst/>
                <a:latin typeface="+mn-lt"/>
                <a:ea typeface="+mn-ea"/>
                <a:cs typeface="+mn-cs"/>
              </a:rPr>
              <a:t> countries to invest in. from a large population with a growing per capita income to well-developed labor laws that has a low rate of unemployment, Indonesia workforce has better standard of work ethics than most countries. </a:t>
            </a:r>
          </a:p>
          <a:p>
            <a:endParaRPr lang="en-US" dirty="0"/>
          </a:p>
        </p:txBody>
      </p:sp>
      <p:sp>
        <p:nvSpPr>
          <p:cNvPr id="4" name="Slide Number Placeholder 3"/>
          <p:cNvSpPr>
            <a:spLocks noGrp="1"/>
          </p:cNvSpPr>
          <p:nvPr>
            <p:ph type="sldNum" sz="quarter" idx="10"/>
          </p:nvPr>
        </p:nvSpPr>
        <p:spPr/>
        <p:txBody>
          <a:bodyPr/>
          <a:lstStyle/>
          <a:p>
            <a:fld id="{0D37E395-CE33-4879-956F-2CFED5A4D3FE}" type="slidenum">
              <a:rPr lang="en-US" smtClean="0"/>
              <a:t>15</a:t>
            </a:fld>
            <a:endParaRPr lang="en-US"/>
          </a:p>
        </p:txBody>
      </p:sp>
    </p:spTree>
    <p:extLst>
      <p:ext uri="{BB962C8B-B14F-4D97-AF65-F5344CB8AC3E}">
        <p14:creationId xmlns:p14="http://schemas.microsoft.com/office/powerpoint/2010/main" val="1466554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9C12D1AC-60B6-4CF3-83B2-E66478498B04}" type="datetimeFigureOut">
              <a:rPr lang="en-US" smtClean="0"/>
              <a:t>6/24/2018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23A0D306-0BF4-46FB-94FD-318B86233A1F}"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12D1AC-60B6-4CF3-83B2-E66478498B04}" type="datetimeFigureOut">
              <a:rPr lang="en-US" smtClean="0"/>
              <a:t>6/24/2018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A0D306-0BF4-46FB-94FD-318B86233A1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C12D1AC-60B6-4CF3-83B2-E66478498B04}" type="datetimeFigureOut">
              <a:rPr lang="en-US" smtClean="0"/>
              <a:t>6/24/2018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23A0D306-0BF4-46FB-94FD-318B86233A1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C12D1AC-60B6-4CF3-83B2-E66478498B04}" type="datetimeFigureOut">
              <a:rPr lang="en-US" smtClean="0"/>
              <a:t>6/24/2018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A0D306-0BF4-46FB-94FD-318B86233A1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C12D1AC-60B6-4CF3-83B2-E66478498B04}" type="datetimeFigureOut">
              <a:rPr lang="en-US" smtClean="0"/>
              <a:t>6/24/2018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A0D306-0BF4-46FB-94FD-318B86233A1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C12D1AC-60B6-4CF3-83B2-E66478498B04}" type="datetimeFigureOut">
              <a:rPr lang="en-US" smtClean="0"/>
              <a:t>6/24/2018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A0D306-0BF4-46FB-94FD-318B86233A1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12D1AC-60B6-4CF3-83B2-E66478498B04}" type="datetimeFigureOut">
              <a:rPr lang="en-US" smtClean="0"/>
              <a:t>6/24/2018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A0D306-0BF4-46FB-94FD-318B86233A1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C12D1AC-60B6-4CF3-83B2-E66478498B04}" type="datetimeFigureOut">
              <a:rPr lang="en-US" smtClean="0"/>
              <a:t>6/24/2018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A0D306-0BF4-46FB-94FD-318B86233A1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C12D1AC-60B6-4CF3-83B2-E66478498B04}" type="datetimeFigureOut">
              <a:rPr lang="en-US" smtClean="0"/>
              <a:t>6/24/2018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A0D306-0BF4-46FB-94FD-318B86233A1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12D1AC-60B6-4CF3-83B2-E66478498B04}" type="datetimeFigureOut">
              <a:rPr lang="en-US" smtClean="0"/>
              <a:t>6/24/2018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A0D306-0BF4-46FB-94FD-318B86233A1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C12D1AC-60B6-4CF3-83B2-E66478498B04}" type="datetimeFigureOut">
              <a:rPr lang="en-US" smtClean="0"/>
              <a:t>6/24/2018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A0D306-0BF4-46FB-94FD-318B86233A1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C12D1AC-60B6-4CF3-83B2-E66478498B04}" type="datetimeFigureOut">
              <a:rPr lang="en-US" smtClean="0"/>
              <a:t>6/24/2018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3A0D306-0BF4-46FB-94FD-318B86233A1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Indonesia’s Business Environment</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54299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 of Indonesia</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The GDP </a:t>
            </a:r>
            <a:r>
              <a:rPr lang="en-US" dirty="0" smtClean="0"/>
              <a:t>is </a:t>
            </a:r>
            <a:r>
              <a:rPr lang="en-US" dirty="0"/>
              <a:t>estimated at US $1.074 </a:t>
            </a:r>
            <a:r>
              <a:rPr lang="en-US" dirty="0" smtClean="0"/>
              <a:t>trillion</a:t>
            </a:r>
          </a:p>
          <a:p>
            <a:r>
              <a:rPr lang="en-US" dirty="0" smtClean="0"/>
              <a:t>Per </a:t>
            </a:r>
            <a:r>
              <a:rPr lang="en-US" dirty="0"/>
              <a:t>capita of US $4116. </a:t>
            </a:r>
            <a:endParaRPr lang="en-US" dirty="0" smtClean="0"/>
          </a:p>
          <a:p>
            <a:r>
              <a:rPr lang="en-US" dirty="0" smtClean="0"/>
              <a:t>Mixed </a:t>
            </a:r>
            <a:r>
              <a:rPr lang="en-US" dirty="0"/>
              <a:t>economy </a:t>
            </a:r>
            <a:r>
              <a:rPr lang="en-US" dirty="0" smtClean="0"/>
              <a:t>with both private and public sectors  </a:t>
            </a:r>
          </a:p>
          <a:p>
            <a:r>
              <a:rPr lang="en-US" dirty="0" smtClean="0"/>
              <a:t>The biggest economy in the Southeast Asia and a member of the G20 </a:t>
            </a:r>
          </a:p>
          <a:p>
            <a:r>
              <a:rPr lang="en-US" dirty="0" smtClean="0"/>
              <a:t>The population living below the poverty line accounts for 10.8% </a:t>
            </a:r>
          </a:p>
          <a:p>
            <a:r>
              <a:rPr lang="en-US" dirty="0" smtClean="0"/>
              <a:t>Unemployment rate is at 5.5%. </a:t>
            </a:r>
          </a:p>
          <a:p>
            <a:r>
              <a:rPr lang="en-US" dirty="0" smtClean="0"/>
              <a:t>    (</a:t>
            </a:r>
            <a:r>
              <a:rPr lang="en-US" dirty="0" err="1" smtClean="0"/>
              <a:t>Wati</a:t>
            </a:r>
            <a:r>
              <a:rPr lang="en-US" dirty="0" smtClean="0"/>
              <a:t>, 2018)</a:t>
            </a:r>
          </a:p>
          <a:p>
            <a:endParaRPr lang="en-US" dirty="0" smtClean="0"/>
          </a:p>
        </p:txBody>
      </p:sp>
    </p:spTree>
    <p:extLst>
      <p:ext uri="{BB962C8B-B14F-4D97-AF65-F5344CB8AC3E}">
        <p14:creationId xmlns:p14="http://schemas.microsoft.com/office/powerpoint/2010/main" val="1707110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Business opportunities in Indonesia</a:t>
            </a:r>
            <a:br>
              <a:rPr lang="en-US" dirty="0"/>
            </a:br>
            <a:endParaRPr lang="en-US" dirty="0"/>
          </a:p>
        </p:txBody>
      </p:sp>
      <p:sp>
        <p:nvSpPr>
          <p:cNvPr id="3" name="Content Placeholder 2"/>
          <p:cNvSpPr>
            <a:spLocks noGrp="1"/>
          </p:cNvSpPr>
          <p:nvPr>
            <p:ph idx="1"/>
          </p:nvPr>
        </p:nvSpPr>
        <p:spPr/>
        <p:txBody>
          <a:bodyPr>
            <a:normAutofit/>
          </a:bodyPr>
          <a:lstStyle/>
          <a:p>
            <a:r>
              <a:rPr lang="en-US" dirty="0"/>
              <a:t>Services sector </a:t>
            </a:r>
            <a:r>
              <a:rPr lang="en-US" dirty="0" smtClean="0"/>
              <a:t>largest ; 43.3</a:t>
            </a:r>
            <a:r>
              <a:rPr lang="en-US" dirty="0"/>
              <a:t>% of the national GDP </a:t>
            </a:r>
            <a:endParaRPr lang="en-US" dirty="0" smtClean="0"/>
          </a:p>
          <a:p>
            <a:r>
              <a:rPr lang="en-US" dirty="0" smtClean="0"/>
              <a:t>Manufacturing </a:t>
            </a:r>
            <a:r>
              <a:rPr lang="en-US" dirty="0"/>
              <a:t>sector </a:t>
            </a:r>
            <a:r>
              <a:rPr lang="en-US" dirty="0" smtClean="0"/>
              <a:t>; 42.9 percent is second. </a:t>
            </a:r>
          </a:p>
          <a:p>
            <a:r>
              <a:rPr lang="en-US" dirty="0" smtClean="0"/>
              <a:t>Automobile </a:t>
            </a:r>
            <a:r>
              <a:rPr lang="en-US" dirty="0"/>
              <a:t>industry </a:t>
            </a:r>
            <a:r>
              <a:rPr lang="en-US" dirty="0" smtClean="0"/>
              <a:t>ranks </a:t>
            </a:r>
            <a:r>
              <a:rPr lang="en-US" dirty="0"/>
              <a:t>at number 18 worldwide </a:t>
            </a:r>
            <a:endParaRPr lang="en-US" dirty="0" smtClean="0"/>
          </a:p>
          <a:p>
            <a:r>
              <a:rPr lang="en-US" dirty="0" smtClean="0"/>
              <a:t>Produced 12 </a:t>
            </a:r>
            <a:r>
              <a:rPr lang="en-US" dirty="0"/>
              <a:t>billion packs last year. </a:t>
            </a:r>
            <a:endParaRPr lang="en-US" dirty="0" smtClean="0"/>
          </a:p>
          <a:p>
            <a:r>
              <a:rPr lang="en-US" dirty="0" smtClean="0"/>
              <a:t>Energy sector</a:t>
            </a:r>
            <a:endParaRPr lang="en-US" dirty="0"/>
          </a:p>
        </p:txBody>
      </p:sp>
    </p:spTree>
    <p:extLst>
      <p:ext uri="{BB962C8B-B14F-4D97-AF65-F5344CB8AC3E}">
        <p14:creationId xmlns:p14="http://schemas.microsoft.com/office/powerpoint/2010/main" val="893943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Porter’s Diamond of National Advantage</a:t>
            </a:r>
            <a:r>
              <a:rPr lang="en-US" dirty="0"/>
              <a:t/>
            </a:r>
            <a:br>
              <a:rPr lang="en-US" dirty="0"/>
            </a:br>
            <a:r>
              <a:rPr lang="en-US" dirty="0" smtClean="0"/>
              <a:t>(Porter</a:t>
            </a:r>
            <a:r>
              <a:rPr lang="en-US" dirty="0"/>
              <a:t>, </a:t>
            </a:r>
            <a:r>
              <a:rPr lang="en-US" dirty="0" smtClean="0"/>
              <a:t>2011</a:t>
            </a:r>
            <a:r>
              <a:rPr lang="en-US" dirty="0"/>
              <a:t>)</a:t>
            </a:r>
          </a:p>
        </p:txBody>
      </p:sp>
      <p:pic>
        <p:nvPicPr>
          <p:cNvPr id="4" name="Picture 2" descr="Picture"/>
          <p:cNvPicPr>
            <a:picLocks noGrp="1" noChangeAspect="1" noChangeArrowheads="1"/>
          </p:cNvPicPr>
          <p:nvPr>
            <p:ph idx="1"/>
          </p:nvPr>
        </p:nvPicPr>
        <p:blipFill>
          <a:blip r:embed="rId2" cstate="print"/>
          <a:srcRect/>
          <a:stretch>
            <a:fillRect/>
          </a:stretch>
        </p:blipFill>
        <p:spPr bwMode="auto">
          <a:xfrm>
            <a:off x="2133600" y="2133601"/>
            <a:ext cx="4924425" cy="2743200"/>
          </a:xfrm>
          <a:prstGeom prst="rect">
            <a:avLst/>
          </a:prstGeom>
          <a:noFill/>
        </p:spPr>
      </p:pic>
    </p:spTree>
    <p:extLst>
      <p:ext uri="{BB962C8B-B14F-4D97-AF65-F5344CB8AC3E}">
        <p14:creationId xmlns:p14="http://schemas.microsoft.com/office/powerpoint/2010/main" val="3171972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Factor conditions</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t>127 million labor </a:t>
            </a:r>
            <a:r>
              <a:rPr lang="en-US" dirty="0"/>
              <a:t>force, </a:t>
            </a:r>
            <a:r>
              <a:rPr lang="en-US" dirty="0" smtClean="0"/>
              <a:t>efficient </a:t>
            </a:r>
            <a:r>
              <a:rPr lang="en-US" dirty="0"/>
              <a:t>for the production </a:t>
            </a:r>
            <a:endParaRPr lang="en-US" dirty="0" smtClean="0"/>
          </a:p>
          <a:p>
            <a:r>
              <a:rPr lang="en-US" dirty="0" smtClean="0"/>
              <a:t>Advancing infrastructure </a:t>
            </a:r>
          </a:p>
          <a:p>
            <a:r>
              <a:rPr lang="en-US" dirty="0" smtClean="0"/>
              <a:t>Favorable </a:t>
            </a:r>
            <a:r>
              <a:rPr lang="en-US" dirty="0"/>
              <a:t>political and economic conditions </a:t>
            </a:r>
            <a:endParaRPr lang="en-US" dirty="0" smtClean="0"/>
          </a:p>
          <a:p>
            <a:r>
              <a:rPr lang="en-US" dirty="0" smtClean="0"/>
              <a:t>Advancement </a:t>
            </a:r>
            <a:r>
              <a:rPr lang="en-US" dirty="0"/>
              <a:t>in </a:t>
            </a:r>
            <a:r>
              <a:rPr lang="en-US" dirty="0" smtClean="0"/>
              <a:t>R&amp;D </a:t>
            </a:r>
          </a:p>
          <a:p>
            <a:r>
              <a:rPr lang="en-US" dirty="0" smtClean="0"/>
              <a:t>Plentiful </a:t>
            </a:r>
            <a:r>
              <a:rPr lang="en-US" dirty="0"/>
              <a:t>natural </a:t>
            </a:r>
            <a:r>
              <a:rPr lang="en-US" dirty="0" smtClean="0"/>
              <a:t>resources</a:t>
            </a:r>
            <a:endParaRPr lang="en-US" dirty="0"/>
          </a:p>
        </p:txBody>
      </p:sp>
    </p:spTree>
    <p:extLst>
      <p:ext uri="{BB962C8B-B14F-4D97-AF65-F5344CB8AC3E}">
        <p14:creationId xmlns:p14="http://schemas.microsoft.com/office/powerpoint/2010/main" val="4205260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Context for firm strategy, structure and competition</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t>Better </a:t>
            </a:r>
            <a:r>
              <a:rPr lang="en-US" dirty="0"/>
              <a:t>firm strategy in several industries</a:t>
            </a:r>
            <a:r>
              <a:rPr lang="en-US" dirty="0" smtClean="0"/>
              <a:t>.</a:t>
            </a:r>
          </a:p>
          <a:p>
            <a:r>
              <a:rPr lang="en-US" dirty="0" smtClean="0"/>
              <a:t> A well developing technology</a:t>
            </a:r>
            <a:r>
              <a:rPr lang="en-US" dirty="0"/>
              <a:t>. </a:t>
            </a:r>
            <a:endParaRPr lang="en-US" dirty="0" smtClean="0"/>
          </a:p>
          <a:p>
            <a:r>
              <a:rPr lang="en-US" dirty="0" smtClean="0"/>
              <a:t>Free </a:t>
            </a:r>
            <a:r>
              <a:rPr lang="en-US" dirty="0"/>
              <a:t>entry and exit into industries </a:t>
            </a:r>
            <a:r>
              <a:rPr lang="en-US" dirty="0" smtClean="0"/>
              <a:t>makes </a:t>
            </a:r>
            <a:r>
              <a:rPr lang="en-US" dirty="0"/>
              <a:t>it highly competitive. </a:t>
            </a:r>
            <a:endParaRPr lang="en-US" dirty="0" smtClean="0"/>
          </a:p>
          <a:p>
            <a:r>
              <a:rPr lang="en-US" dirty="0" smtClean="0"/>
              <a:t>High </a:t>
            </a:r>
            <a:r>
              <a:rPr lang="en-US" dirty="0"/>
              <a:t>capital investment.</a:t>
            </a:r>
          </a:p>
          <a:p>
            <a:r>
              <a:rPr lang="en-US" dirty="0" smtClean="0"/>
              <a:t> (</a:t>
            </a:r>
            <a:r>
              <a:rPr lang="en-US" dirty="0" err="1" smtClean="0"/>
              <a:t>Wati</a:t>
            </a:r>
            <a:r>
              <a:rPr lang="en-US" dirty="0" smtClean="0"/>
              <a:t>, 2018)</a:t>
            </a:r>
            <a:endParaRPr lang="en-US" dirty="0"/>
          </a:p>
        </p:txBody>
      </p:sp>
    </p:spTree>
    <p:extLst>
      <p:ext uri="{BB962C8B-B14F-4D97-AF65-F5344CB8AC3E}">
        <p14:creationId xmlns:p14="http://schemas.microsoft.com/office/powerpoint/2010/main" val="1840789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Demand conditions</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t>Increasing </a:t>
            </a:r>
            <a:r>
              <a:rPr lang="en-US" dirty="0"/>
              <a:t>per capita consumption </a:t>
            </a:r>
            <a:endParaRPr lang="en-US" dirty="0" smtClean="0"/>
          </a:p>
          <a:p>
            <a:r>
              <a:rPr lang="en-US" dirty="0" smtClean="0"/>
              <a:t>Growing middle </a:t>
            </a:r>
            <a:r>
              <a:rPr lang="en-US" dirty="0"/>
              <a:t>income </a:t>
            </a:r>
            <a:r>
              <a:rPr lang="en-US" dirty="0" smtClean="0"/>
              <a:t>class</a:t>
            </a:r>
          </a:p>
          <a:p>
            <a:r>
              <a:rPr lang="en-US" dirty="0" smtClean="0"/>
              <a:t>Controlled </a:t>
            </a:r>
            <a:r>
              <a:rPr lang="en-US" dirty="0"/>
              <a:t>and stable inflation at 3 </a:t>
            </a:r>
            <a:r>
              <a:rPr lang="en-US" dirty="0" smtClean="0"/>
              <a:t>percent</a:t>
            </a:r>
          </a:p>
          <a:p>
            <a:r>
              <a:rPr lang="en-US" dirty="0" smtClean="0"/>
              <a:t>Growing </a:t>
            </a:r>
            <a:r>
              <a:rPr lang="en-US" dirty="0"/>
              <a:t>purchasing power. </a:t>
            </a:r>
            <a:endParaRPr lang="en-US" dirty="0" smtClean="0"/>
          </a:p>
          <a:p>
            <a:r>
              <a:rPr lang="en-US" dirty="0" smtClean="0"/>
              <a:t>Dynamic </a:t>
            </a:r>
            <a:r>
              <a:rPr lang="en-US" dirty="0"/>
              <a:t>and open society for global market.  </a:t>
            </a:r>
          </a:p>
          <a:p>
            <a:r>
              <a:rPr lang="en-US" dirty="0" smtClean="0"/>
              <a:t>(</a:t>
            </a:r>
            <a:r>
              <a:rPr lang="en-US" dirty="0" err="1" smtClean="0"/>
              <a:t>Budiwibowo</a:t>
            </a:r>
            <a:r>
              <a:rPr lang="en-US" dirty="0" smtClean="0"/>
              <a:t> et al., 2009) </a:t>
            </a:r>
            <a:endParaRPr lang="en-US" dirty="0"/>
          </a:p>
        </p:txBody>
      </p:sp>
    </p:spTree>
    <p:extLst>
      <p:ext uri="{BB962C8B-B14F-4D97-AF65-F5344CB8AC3E}">
        <p14:creationId xmlns:p14="http://schemas.microsoft.com/office/powerpoint/2010/main" val="1805673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Related and Supporting Industries</a:t>
            </a:r>
            <a:br>
              <a:rPr lang="en-US" dirty="0"/>
            </a:br>
            <a:endParaRPr lang="en-US" dirty="0"/>
          </a:p>
        </p:txBody>
      </p:sp>
      <p:sp>
        <p:nvSpPr>
          <p:cNvPr id="3" name="Content Placeholder 2"/>
          <p:cNvSpPr>
            <a:spLocks noGrp="1"/>
          </p:cNvSpPr>
          <p:nvPr>
            <p:ph idx="1"/>
          </p:nvPr>
        </p:nvSpPr>
        <p:spPr/>
        <p:txBody>
          <a:bodyPr>
            <a:normAutofit/>
          </a:bodyPr>
          <a:lstStyle/>
          <a:p>
            <a:r>
              <a:rPr lang="en-US" dirty="0"/>
              <a:t>There are many related industries </a:t>
            </a:r>
            <a:endParaRPr lang="en-US" dirty="0" smtClean="0"/>
          </a:p>
          <a:p>
            <a:r>
              <a:rPr lang="en-US" dirty="0" smtClean="0"/>
              <a:t>Inadequate supporting </a:t>
            </a:r>
            <a:r>
              <a:rPr lang="en-US" dirty="0"/>
              <a:t>industries </a:t>
            </a:r>
            <a:r>
              <a:rPr lang="en-US" dirty="0" smtClean="0"/>
              <a:t>creating </a:t>
            </a:r>
            <a:r>
              <a:rPr lang="en-US" dirty="0"/>
              <a:t>low </a:t>
            </a:r>
            <a:r>
              <a:rPr lang="en-US" dirty="0" smtClean="0"/>
              <a:t>competition. </a:t>
            </a:r>
          </a:p>
          <a:p>
            <a:r>
              <a:rPr lang="en-US" dirty="0" smtClean="0"/>
              <a:t>lack </a:t>
            </a:r>
            <a:r>
              <a:rPr lang="en-US" dirty="0"/>
              <a:t>of related </a:t>
            </a:r>
            <a:r>
              <a:rPr lang="en-US" dirty="0" smtClean="0"/>
              <a:t>industries in some businesses</a:t>
            </a:r>
            <a:endParaRPr lang="en-US" dirty="0"/>
          </a:p>
          <a:p>
            <a:endParaRPr lang="en-US" dirty="0"/>
          </a:p>
        </p:txBody>
      </p:sp>
    </p:spTree>
    <p:extLst>
      <p:ext uri="{BB962C8B-B14F-4D97-AF65-F5344CB8AC3E}">
        <p14:creationId xmlns:p14="http://schemas.microsoft.com/office/powerpoint/2010/main" val="1672406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Culture and Environment</a:t>
            </a:r>
            <a:br>
              <a:rPr lang="en-US" dirty="0"/>
            </a:br>
            <a:endParaRPr lang="en-US" dirty="0"/>
          </a:p>
        </p:txBody>
      </p:sp>
      <p:sp>
        <p:nvSpPr>
          <p:cNvPr id="3" name="Content Placeholder 2"/>
          <p:cNvSpPr>
            <a:spLocks noGrp="1"/>
          </p:cNvSpPr>
          <p:nvPr>
            <p:ph idx="1"/>
          </p:nvPr>
        </p:nvSpPr>
        <p:spPr/>
        <p:txBody>
          <a:bodyPr/>
          <a:lstStyle/>
          <a:p>
            <a:r>
              <a:rPr lang="en-US" dirty="0"/>
              <a:t>Indonesia is a multilingual</a:t>
            </a:r>
            <a:r>
              <a:rPr lang="en-US" dirty="0" smtClean="0"/>
              <a:t>,</a:t>
            </a:r>
          </a:p>
          <a:p>
            <a:r>
              <a:rPr lang="en-US" dirty="0" smtClean="0"/>
              <a:t>Multicultural </a:t>
            </a:r>
            <a:r>
              <a:rPr lang="en-US" dirty="0"/>
              <a:t>and a multiethnic </a:t>
            </a:r>
            <a:endParaRPr lang="en-US" dirty="0" smtClean="0"/>
          </a:p>
          <a:p>
            <a:r>
              <a:rPr lang="en-US" dirty="0" smtClean="0"/>
              <a:t>Multitude </a:t>
            </a:r>
            <a:r>
              <a:rPr lang="en-US" dirty="0"/>
              <a:t>of religions. </a:t>
            </a:r>
            <a:endParaRPr lang="en-US" dirty="0" smtClean="0"/>
          </a:p>
          <a:p>
            <a:r>
              <a:rPr lang="en-US" dirty="0" smtClean="0"/>
              <a:t>Favorable business </a:t>
            </a:r>
            <a:r>
              <a:rPr lang="en-US" dirty="0"/>
              <a:t>policies </a:t>
            </a:r>
            <a:endParaRPr lang="en-US" dirty="0" smtClean="0"/>
          </a:p>
          <a:p>
            <a:r>
              <a:rPr lang="en-US" dirty="0" smtClean="0"/>
              <a:t>Open </a:t>
            </a:r>
            <a:r>
              <a:rPr lang="en-US" dirty="0"/>
              <a:t>to innovation and technologies. </a:t>
            </a:r>
            <a:endParaRPr lang="en-US" dirty="0" smtClean="0"/>
          </a:p>
          <a:p>
            <a:r>
              <a:rPr lang="en-US" dirty="0" smtClean="0"/>
              <a:t>Culture focuses </a:t>
            </a:r>
            <a:r>
              <a:rPr lang="en-US" dirty="0"/>
              <a:t>on development of industries.  </a:t>
            </a:r>
          </a:p>
          <a:p>
            <a:endParaRPr lang="en-US" dirty="0"/>
          </a:p>
        </p:txBody>
      </p:sp>
    </p:spTree>
    <p:extLst>
      <p:ext uri="{BB962C8B-B14F-4D97-AF65-F5344CB8AC3E}">
        <p14:creationId xmlns:p14="http://schemas.microsoft.com/office/powerpoint/2010/main" val="2678875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Benefits</a:t>
            </a:r>
            <a:br>
              <a:rPr lang="en-US" dirty="0"/>
            </a:br>
            <a:endParaRPr lang="en-US" dirty="0"/>
          </a:p>
        </p:txBody>
      </p:sp>
      <p:sp>
        <p:nvSpPr>
          <p:cNvPr id="3" name="Content Placeholder 2"/>
          <p:cNvSpPr>
            <a:spLocks noGrp="1"/>
          </p:cNvSpPr>
          <p:nvPr>
            <p:ph idx="1"/>
          </p:nvPr>
        </p:nvSpPr>
        <p:spPr/>
        <p:txBody>
          <a:bodyPr>
            <a:normAutofit/>
          </a:bodyPr>
          <a:lstStyle/>
          <a:p>
            <a:r>
              <a:rPr lang="en-US" dirty="0"/>
              <a:t>Existence of several natural resources </a:t>
            </a:r>
            <a:endParaRPr lang="en-US" dirty="0" smtClean="0"/>
          </a:p>
          <a:p>
            <a:r>
              <a:rPr lang="en-US" dirty="0" smtClean="0"/>
              <a:t>Great </a:t>
            </a:r>
            <a:r>
              <a:rPr lang="en-US" dirty="0"/>
              <a:t>possibility in market of 250 million residents </a:t>
            </a:r>
            <a:endParaRPr lang="en-US" dirty="0" smtClean="0"/>
          </a:p>
          <a:p>
            <a:r>
              <a:rPr lang="en-US" dirty="0" smtClean="0"/>
              <a:t>Great </a:t>
            </a:r>
            <a:r>
              <a:rPr lang="en-US" dirty="0"/>
              <a:t>purchasing ability.  </a:t>
            </a:r>
            <a:endParaRPr lang="en-US" dirty="0" smtClean="0"/>
          </a:p>
          <a:p>
            <a:endParaRPr lang="en-US" dirty="0"/>
          </a:p>
        </p:txBody>
      </p:sp>
    </p:spTree>
    <p:extLst>
      <p:ext uri="{BB962C8B-B14F-4D97-AF65-F5344CB8AC3E}">
        <p14:creationId xmlns:p14="http://schemas.microsoft.com/office/powerpoint/2010/main" val="1404321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Benefits</a:t>
            </a:r>
            <a:br>
              <a:rPr lang="en-US" dirty="0" smtClean="0"/>
            </a:br>
            <a:endParaRPr lang="en-US" dirty="0"/>
          </a:p>
        </p:txBody>
      </p:sp>
      <p:sp>
        <p:nvSpPr>
          <p:cNvPr id="3" name="Content Placeholder 2"/>
          <p:cNvSpPr>
            <a:spLocks noGrp="1"/>
          </p:cNvSpPr>
          <p:nvPr>
            <p:ph idx="1"/>
          </p:nvPr>
        </p:nvSpPr>
        <p:spPr/>
        <p:txBody>
          <a:bodyPr/>
          <a:lstStyle/>
          <a:p>
            <a:r>
              <a:rPr lang="en-US" dirty="0" smtClean="0"/>
              <a:t>Supporting of infrastructural development by the US </a:t>
            </a:r>
          </a:p>
          <a:p>
            <a:r>
              <a:rPr lang="en-US" dirty="0" smtClean="0"/>
              <a:t>Increasing demand due to supportable market segments </a:t>
            </a:r>
          </a:p>
          <a:p>
            <a:r>
              <a:rPr lang="en-US" dirty="0" smtClean="0"/>
              <a:t>Unsaturated market.</a:t>
            </a:r>
          </a:p>
          <a:p>
            <a:endParaRPr lang="en-US" dirty="0"/>
          </a:p>
        </p:txBody>
      </p:sp>
    </p:spTree>
    <p:extLst>
      <p:ext uri="{BB962C8B-B14F-4D97-AF65-F5344CB8AC3E}">
        <p14:creationId xmlns:p14="http://schemas.microsoft.com/office/powerpoint/2010/main" val="3717995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Issues</a:t>
            </a:r>
            <a:br>
              <a:rPr lang="en-US" dirty="0"/>
            </a:br>
            <a:endParaRPr lang="en-US" dirty="0"/>
          </a:p>
        </p:txBody>
      </p:sp>
      <p:sp>
        <p:nvSpPr>
          <p:cNvPr id="3" name="Content Placeholder 2"/>
          <p:cNvSpPr>
            <a:spLocks noGrp="1"/>
          </p:cNvSpPr>
          <p:nvPr>
            <p:ph idx="1"/>
          </p:nvPr>
        </p:nvSpPr>
        <p:spPr/>
        <p:txBody>
          <a:bodyPr/>
          <a:lstStyle/>
          <a:p>
            <a:r>
              <a:rPr lang="en-US" dirty="0" smtClean="0"/>
              <a:t>High competition</a:t>
            </a:r>
          </a:p>
          <a:p>
            <a:r>
              <a:rPr lang="en-US" dirty="0" smtClean="0"/>
              <a:t>There </a:t>
            </a:r>
            <a:r>
              <a:rPr lang="en-US" dirty="0"/>
              <a:t>is a low score in </a:t>
            </a:r>
            <a:r>
              <a:rPr lang="en-US" dirty="0" smtClean="0"/>
              <a:t>infrastructure</a:t>
            </a:r>
          </a:p>
          <a:p>
            <a:r>
              <a:rPr lang="en-US" dirty="0" smtClean="0"/>
              <a:t>The </a:t>
            </a:r>
            <a:r>
              <a:rPr lang="en-US" dirty="0"/>
              <a:t>inadequacy in the supporting </a:t>
            </a:r>
            <a:r>
              <a:rPr lang="en-US" dirty="0" smtClean="0"/>
              <a:t>industries</a:t>
            </a:r>
            <a:endParaRPr lang="en-US" dirty="0"/>
          </a:p>
        </p:txBody>
      </p:sp>
    </p:spTree>
    <p:extLst>
      <p:ext uri="{BB962C8B-B14F-4D97-AF65-F5344CB8AC3E}">
        <p14:creationId xmlns:p14="http://schemas.microsoft.com/office/powerpoint/2010/main" val="1148880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Compatibility</a:t>
            </a:r>
            <a:br>
              <a:rPr lang="en-US" dirty="0"/>
            </a:br>
            <a:endParaRPr lang="en-US" dirty="0"/>
          </a:p>
        </p:txBody>
      </p:sp>
      <p:sp>
        <p:nvSpPr>
          <p:cNvPr id="3" name="Content Placeholder 2"/>
          <p:cNvSpPr>
            <a:spLocks noGrp="1"/>
          </p:cNvSpPr>
          <p:nvPr>
            <p:ph idx="1"/>
          </p:nvPr>
        </p:nvSpPr>
        <p:spPr/>
        <p:txBody>
          <a:bodyPr/>
          <a:lstStyle/>
          <a:p>
            <a:r>
              <a:rPr lang="en-US" dirty="0" smtClean="0"/>
              <a:t>Cultural </a:t>
            </a:r>
            <a:r>
              <a:rPr lang="en-US" dirty="0"/>
              <a:t>compatibility creates a good business environment. </a:t>
            </a:r>
            <a:endParaRPr lang="en-US" dirty="0" smtClean="0"/>
          </a:p>
          <a:p>
            <a:r>
              <a:rPr lang="en-US" dirty="0" smtClean="0"/>
              <a:t>Suitable </a:t>
            </a:r>
            <a:r>
              <a:rPr lang="en-US" dirty="0"/>
              <a:t>business environment </a:t>
            </a:r>
            <a:endParaRPr lang="en-US" dirty="0" smtClean="0"/>
          </a:p>
          <a:p>
            <a:r>
              <a:rPr lang="en-US" dirty="0" smtClean="0"/>
              <a:t>Favorable </a:t>
            </a:r>
            <a:r>
              <a:rPr lang="en-US" dirty="0"/>
              <a:t>business conditions</a:t>
            </a:r>
          </a:p>
        </p:txBody>
      </p:sp>
    </p:spTree>
    <p:extLst>
      <p:ext uri="{BB962C8B-B14F-4D97-AF65-F5344CB8AC3E}">
        <p14:creationId xmlns:p14="http://schemas.microsoft.com/office/powerpoint/2010/main" val="756104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Cost and labor</a:t>
            </a:r>
            <a:br>
              <a:rPr lang="en-US" smtClean="0"/>
            </a:br>
            <a:endParaRPr lang="en-US" dirty="0"/>
          </a:p>
        </p:txBody>
      </p:sp>
      <p:sp>
        <p:nvSpPr>
          <p:cNvPr id="3" name="Content Placeholder 2"/>
          <p:cNvSpPr>
            <a:spLocks noGrp="1"/>
          </p:cNvSpPr>
          <p:nvPr>
            <p:ph sz="half" idx="1"/>
          </p:nvPr>
        </p:nvSpPr>
        <p:spPr/>
        <p:txBody>
          <a:bodyPr>
            <a:normAutofit lnSpcReduction="10000"/>
          </a:bodyPr>
          <a:lstStyle/>
          <a:p>
            <a:r>
              <a:rPr lang="en-US" smtClean="0"/>
              <a:t>Good organization and labor laws </a:t>
            </a:r>
          </a:p>
          <a:p>
            <a:r>
              <a:rPr lang="en-US" smtClean="0"/>
              <a:t>Different states have different minimum wages </a:t>
            </a:r>
          </a:p>
          <a:p>
            <a:r>
              <a:rPr lang="en-US" smtClean="0"/>
              <a:t>There is a rising salary increment </a:t>
            </a:r>
          </a:p>
          <a:p>
            <a:r>
              <a:rPr lang="en-US" smtClean="0"/>
              <a:t>Lack of cheap labor in the industry.</a:t>
            </a:r>
          </a:p>
          <a:p>
            <a:r>
              <a:rPr lang="en-US" smtClean="0"/>
              <a:t>Labor ethics are not up to standard</a:t>
            </a:r>
            <a:endParaRPr lang="en-US" dirty="0"/>
          </a:p>
        </p:txBody>
      </p:sp>
      <p:pic>
        <p:nvPicPr>
          <p:cNvPr id="8"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1447800"/>
            <a:ext cx="4038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766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Conclusion</a:t>
            </a:r>
            <a:br>
              <a:rPr lang="en-US" dirty="0"/>
            </a:br>
            <a:endParaRPr lang="en-US" dirty="0"/>
          </a:p>
        </p:txBody>
      </p:sp>
      <p:sp>
        <p:nvSpPr>
          <p:cNvPr id="3" name="Content Placeholder 2"/>
          <p:cNvSpPr>
            <a:spLocks noGrp="1"/>
          </p:cNvSpPr>
          <p:nvPr>
            <p:ph idx="1"/>
          </p:nvPr>
        </p:nvSpPr>
        <p:spPr/>
        <p:txBody>
          <a:bodyPr>
            <a:normAutofit/>
          </a:bodyPr>
          <a:lstStyle/>
          <a:p>
            <a:r>
              <a:rPr lang="en-US" dirty="0"/>
              <a:t>In general, Indonesia is becoming a top country among the </a:t>
            </a:r>
            <a:r>
              <a:rPr lang="en-US" dirty="0" err="1"/>
              <a:t>Bric</a:t>
            </a:r>
            <a:r>
              <a:rPr lang="en-US" dirty="0"/>
              <a:t> and </a:t>
            </a:r>
            <a:r>
              <a:rPr lang="en-US" dirty="0" err="1"/>
              <a:t>Mitsk</a:t>
            </a:r>
            <a:r>
              <a:rPr lang="en-US" dirty="0"/>
              <a:t> countries to invest </a:t>
            </a:r>
            <a:r>
              <a:rPr lang="en-US" dirty="0" smtClean="0"/>
              <a:t>in</a:t>
            </a:r>
            <a:r>
              <a:rPr lang="en-US" dirty="0"/>
              <a:t> </a:t>
            </a:r>
            <a:r>
              <a:rPr lang="en-US" dirty="0" smtClean="0"/>
              <a:t>due to:</a:t>
            </a:r>
            <a:endParaRPr lang="en-US" dirty="0" smtClean="0"/>
          </a:p>
          <a:p>
            <a:r>
              <a:rPr lang="en-US" dirty="0" smtClean="0"/>
              <a:t>Large </a:t>
            </a:r>
            <a:r>
              <a:rPr lang="en-US" dirty="0"/>
              <a:t>population with a growing per capita </a:t>
            </a:r>
            <a:r>
              <a:rPr lang="en-US" dirty="0" smtClean="0"/>
              <a:t>income</a:t>
            </a:r>
          </a:p>
          <a:p>
            <a:r>
              <a:rPr lang="en-US" dirty="0" smtClean="0"/>
              <a:t>Well-developed </a:t>
            </a:r>
            <a:r>
              <a:rPr lang="en-US" dirty="0"/>
              <a:t>labor </a:t>
            </a:r>
            <a:r>
              <a:rPr lang="en-US" dirty="0" smtClean="0"/>
              <a:t>laws </a:t>
            </a:r>
          </a:p>
          <a:p>
            <a:r>
              <a:rPr lang="en-US" dirty="0" smtClean="0"/>
              <a:t>Low </a:t>
            </a:r>
            <a:r>
              <a:rPr lang="en-US" dirty="0"/>
              <a:t>rate of </a:t>
            </a:r>
            <a:r>
              <a:rPr lang="en-US" dirty="0" smtClean="0"/>
              <a:t>unemployment</a:t>
            </a:r>
          </a:p>
          <a:p>
            <a:r>
              <a:rPr lang="en-US" dirty="0" smtClean="0"/>
              <a:t>Better workforce with </a:t>
            </a:r>
            <a:r>
              <a:rPr lang="en-US" dirty="0"/>
              <a:t>standard </a:t>
            </a:r>
            <a:r>
              <a:rPr lang="en-US" dirty="0" smtClean="0"/>
              <a:t>work ethics</a:t>
            </a:r>
          </a:p>
          <a:p>
            <a:endParaRPr lang="en-US" dirty="0"/>
          </a:p>
        </p:txBody>
      </p:sp>
    </p:spTree>
    <p:extLst>
      <p:ext uri="{BB962C8B-B14F-4D97-AF65-F5344CB8AC3E}">
        <p14:creationId xmlns:p14="http://schemas.microsoft.com/office/powerpoint/2010/main" val="3144487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references</a:t>
            </a:r>
            <a:endParaRPr lang="en-US" dirty="0"/>
          </a:p>
        </p:txBody>
      </p:sp>
      <p:sp>
        <p:nvSpPr>
          <p:cNvPr id="6" name="Content Placeholder 5"/>
          <p:cNvSpPr>
            <a:spLocks noGrp="1"/>
          </p:cNvSpPr>
          <p:nvPr>
            <p:ph idx="1"/>
          </p:nvPr>
        </p:nvSpPr>
        <p:spPr/>
        <p:txBody>
          <a:bodyPr>
            <a:normAutofit fontScale="85000" lnSpcReduction="20000"/>
          </a:bodyPr>
          <a:lstStyle/>
          <a:p>
            <a:r>
              <a:rPr lang="en-US" dirty="0" err="1"/>
              <a:t>Budiwibowo</a:t>
            </a:r>
            <a:r>
              <a:rPr lang="en-US" dirty="0"/>
              <a:t>, A., </a:t>
            </a:r>
            <a:r>
              <a:rPr lang="en-US" dirty="0" err="1"/>
              <a:t>Trigunarsyah</a:t>
            </a:r>
            <a:r>
              <a:rPr lang="en-US" dirty="0"/>
              <a:t>, B., </a:t>
            </a:r>
            <a:r>
              <a:rPr lang="en-US" dirty="0" err="1"/>
              <a:t>Abidin</a:t>
            </a:r>
            <a:r>
              <a:rPr lang="en-US" dirty="0"/>
              <a:t>, I. S., &amp; </a:t>
            </a:r>
            <a:r>
              <a:rPr lang="en-US" dirty="0" err="1"/>
              <a:t>Soeparto</a:t>
            </a:r>
            <a:r>
              <a:rPr lang="en-US" dirty="0"/>
              <a:t>, H. G. (2009). Competitiveness of the Indonesian construction industry. Journal of Construction in developing countries, 14(1), 51-68.</a:t>
            </a:r>
          </a:p>
          <a:p>
            <a:r>
              <a:rPr lang="en-US" dirty="0"/>
              <a:t>Porter, M. E. (2011). Competitive advantage of nations: creating and sustaining superior performance (Vol. 2). Simon and Schuster.</a:t>
            </a:r>
          </a:p>
          <a:p>
            <a:r>
              <a:rPr lang="en-US" dirty="0" err="1"/>
              <a:t>Wati</a:t>
            </a:r>
            <a:r>
              <a:rPr lang="en-US" dirty="0"/>
              <a:t>, L. A. (2018, April). Analyzing the development of Indonesia shrimp industry. In IOP Conference Series: Earth and Environmental Science (Vol. 137, No. 1, p. 012101). IOP Publishing.</a:t>
            </a:r>
          </a:p>
          <a:p>
            <a:r>
              <a:rPr lang="en-US" dirty="0"/>
              <a:t>Workman, D. (2017). World's top exports. </a:t>
            </a:r>
            <a:r>
              <a:rPr lang="en-US" dirty="0" err="1"/>
              <a:t>Obtenido</a:t>
            </a:r>
            <a:r>
              <a:rPr lang="en-US" dirty="0"/>
              <a:t> de World's top exports: http://www. </a:t>
            </a:r>
            <a:r>
              <a:rPr lang="en-US" dirty="0" err="1"/>
              <a:t>worldstopexports</a:t>
            </a:r>
            <a:r>
              <a:rPr lang="en-US" dirty="0"/>
              <a:t>. com/bananas-exports-country.</a:t>
            </a:r>
          </a:p>
          <a:p>
            <a:endParaRPr lang="en-US" dirty="0"/>
          </a:p>
        </p:txBody>
      </p:sp>
    </p:spTree>
    <p:extLst>
      <p:ext uri="{BB962C8B-B14F-4D97-AF65-F5344CB8AC3E}">
        <p14:creationId xmlns:p14="http://schemas.microsoft.com/office/powerpoint/2010/main" val="36557477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89</TotalTime>
  <Words>1453</Words>
  <Application>Microsoft Office PowerPoint</Application>
  <PresentationFormat>On-screen Show (4:3)</PresentationFormat>
  <Paragraphs>103</Paragraphs>
  <Slides>16</Slides>
  <Notes>12</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Apex</vt:lpstr>
      <vt:lpstr>Indonesia’s Business Environment</vt:lpstr>
      <vt:lpstr>Introduction of Indonesia </vt:lpstr>
      <vt:lpstr>Business opportunities in Indonesia </vt:lpstr>
      <vt:lpstr>Porter’s Diamond of National Advantage (Porter, 2011)</vt:lpstr>
      <vt:lpstr>Factor conditions </vt:lpstr>
      <vt:lpstr>Context for firm strategy, structure and competition </vt:lpstr>
      <vt:lpstr>Demand conditions </vt:lpstr>
      <vt:lpstr>Related and Supporting Industries </vt:lpstr>
      <vt:lpstr>Culture and Environment </vt:lpstr>
      <vt:lpstr>Benefits </vt:lpstr>
      <vt:lpstr>Benefits </vt:lpstr>
      <vt:lpstr>Issues </vt:lpstr>
      <vt:lpstr>Compatibility </vt:lpstr>
      <vt:lpstr>Cost and labor </vt:lpstr>
      <vt:lpstr>Conclusion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Indonesia’s Business Environment</dc:title>
  <dc:creator>non</dc:creator>
  <cp:lastModifiedBy>user</cp:lastModifiedBy>
  <cp:revision>9</cp:revision>
  <dcterms:created xsi:type="dcterms:W3CDTF">2018-06-23T20:43:42Z</dcterms:created>
  <dcterms:modified xsi:type="dcterms:W3CDTF">2018-06-24T00:41:30Z</dcterms:modified>
</cp:coreProperties>
</file>